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5" r:id="rId4"/>
  </p:sldMasterIdLst>
  <p:sldIdLst>
    <p:sldId id="257" r:id="rId5"/>
    <p:sldId id="263" r:id="rId6"/>
    <p:sldId id="264" r:id="rId7"/>
    <p:sldId id="259" r:id="rId8"/>
    <p:sldId id="262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2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40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40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2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9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9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5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2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5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40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40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9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103" y="1178596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103" y="45522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9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79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5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5" indent="0">
              <a:buNone/>
              <a:defRPr sz="2000" b="1"/>
            </a:lvl2pPr>
            <a:lvl3pPr marL="913475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53" indent="0">
              <a:buNone/>
              <a:defRPr sz="1600" b="1"/>
            </a:lvl5pPr>
            <a:lvl6pPr marL="2283684" indent="0">
              <a:buNone/>
              <a:defRPr sz="1600" b="1"/>
            </a:lvl6pPr>
            <a:lvl7pPr marL="2740421" indent="0">
              <a:buNone/>
              <a:defRPr sz="1600" b="1"/>
            </a:lvl7pPr>
            <a:lvl8pPr marL="3197157" indent="0">
              <a:buNone/>
              <a:defRPr sz="1600" b="1"/>
            </a:lvl8pPr>
            <a:lvl9pPr marL="36538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5" indent="0">
              <a:buNone/>
              <a:defRPr sz="2000" b="1"/>
            </a:lvl2pPr>
            <a:lvl3pPr marL="913475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53" indent="0">
              <a:buNone/>
              <a:defRPr sz="1600" b="1"/>
            </a:lvl5pPr>
            <a:lvl6pPr marL="2283684" indent="0">
              <a:buNone/>
              <a:defRPr sz="1600" b="1"/>
            </a:lvl6pPr>
            <a:lvl7pPr marL="2740421" indent="0">
              <a:buNone/>
              <a:defRPr sz="1600" b="1"/>
            </a:lvl7pPr>
            <a:lvl8pPr marL="3197157" indent="0">
              <a:buNone/>
              <a:defRPr sz="1600" b="1"/>
            </a:lvl8pPr>
            <a:lvl9pPr marL="36538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2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2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5" indent="0">
              <a:buNone/>
              <a:defRPr sz="1200"/>
            </a:lvl2pPr>
            <a:lvl3pPr marL="913475" indent="0">
              <a:buNone/>
              <a:defRPr sz="1000"/>
            </a:lvl3pPr>
            <a:lvl4pPr marL="1370209" indent="0">
              <a:buNone/>
              <a:defRPr sz="900"/>
            </a:lvl4pPr>
            <a:lvl5pPr marL="1826953" indent="0">
              <a:buNone/>
              <a:defRPr sz="900"/>
            </a:lvl5pPr>
            <a:lvl6pPr marL="2283684" indent="0">
              <a:buNone/>
              <a:defRPr sz="900"/>
            </a:lvl6pPr>
            <a:lvl7pPr marL="2740421" indent="0">
              <a:buNone/>
              <a:defRPr sz="900"/>
            </a:lvl7pPr>
            <a:lvl8pPr marL="3197157" indent="0">
              <a:buNone/>
              <a:defRPr sz="900"/>
            </a:lvl8pPr>
            <a:lvl9pPr marL="3653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0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5" indent="0">
              <a:buNone/>
              <a:defRPr sz="2800"/>
            </a:lvl2pPr>
            <a:lvl3pPr marL="913475" indent="0">
              <a:buNone/>
              <a:defRPr sz="2400"/>
            </a:lvl3pPr>
            <a:lvl4pPr marL="1370209" indent="0">
              <a:buNone/>
              <a:defRPr sz="2000"/>
            </a:lvl4pPr>
            <a:lvl5pPr marL="1826953" indent="0">
              <a:buNone/>
              <a:defRPr sz="2000"/>
            </a:lvl5pPr>
            <a:lvl6pPr marL="2283684" indent="0">
              <a:buNone/>
              <a:defRPr sz="2000"/>
            </a:lvl6pPr>
            <a:lvl7pPr marL="2740421" indent="0">
              <a:buNone/>
              <a:defRPr sz="2000"/>
            </a:lvl7pPr>
            <a:lvl8pPr marL="3197157" indent="0">
              <a:buNone/>
              <a:defRPr sz="2000"/>
            </a:lvl8pPr>
            <a:lvl9pPr marL="36538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5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35" indent="0">
              <a:buNone/>
              <a:defRPr sz="1200"/>
            </a:lvl2pPr>
            <a:lvl3pPr marL="913475" indent="0">
              <a:buNone/>
              <a:defRPr sz="1000"/>
            </a:lvl3pPr>
            <a:lvl4pPr marL="1370209" indent="0">
              <a:buNone/>
              <a:defRPr sz="900"/>
            </a:lvl4pPr>
            <a:lvl5pPr marL="1826953" indent="0">
              <a:buNone/>
              <a:defRPr sz="900"/>
            </a:lvl5pPr>
            <a:lvl6pPr marL="2283684" indent="0">
              <a:buNone/>
              <a:defRPr sz="900"/>
            </a:lvl6pPr>
            <a:lvl7pPr marL="2740421" indent="0">
              <a:buNone/>
              <a:defRPr sz="900"/>
            </a:lvl7pPr>
            <a:lvl8pPr marL="3197157" indent="0">
              <a:buNone/>
              <a:defRPr sz="900"/>
            </a:lvl8pPr>
            <a:lvl9pPr marL="3653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4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0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30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0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30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4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2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D743C-2857-4020-8CAC-A7502E851E4B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3A136-E4A2-41DB-98EA-6E8A6320E5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7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9C2A42-0DF4-42E0-BF36-02EA0D7E45E7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9F174A-B4DC-48F0-97BF-EF19241B1A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56CCD-FB61-4D51-9764-6B3F64D99CB6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2A467A-A722-48DE-9C79-49A6D0DDF6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5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79019D-6624-4347-8FA1-4F7979461C5C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C44EA-056E-4C02-B9E1-517A2D5BD7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194D83-7DD2-4A57-955A-FE3C46ECB2DE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58E70-0AEB-4F2A-92B3-F9DB3991A2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62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28F02E-15AE-4365-8EC6-F16104DCAE17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E68598-DC40-42B4-81B1-40E48AF1F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4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B40D2-3D89-4DA8-B2E3-B21B28386830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82FBB0-33F1-48FE-99EF-3057D35FB3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D1AD0E-FCEA-4581-9A2A-0D4B3FB4BCB7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62B05D-1821-44AA-8678-0EF7C42CEF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5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C052C7-0AC7-4040-A24B-BC74D48F9E18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C60367-4EE9-4006-A8C9-AC73EECAE6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4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4A68B-46ED-4057-97D1-C4BE49D045B4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342ED7-2B77-4CD4-B47E-F8172B15D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3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C4B168-BB94-4FDE-877B-6CC3AEA06793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23275-BB68-4F09-AA5E-A0656A53FA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8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86" tIns="45718" rIns="9138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6" tIns="45718" rIns="9138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42"/>
            <a:ext cx="41148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86" tIns="45718" rIns="9138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6" tIns="45718" rIns="9138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42"/>
            <a:ext cx="41148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4648"/>
            <a:ext cx="10972800" cy="1143000"/>
          </a:xfrm>
          <a:prstGeom prst="rect">
            <a:avLst/>
          </a:prstGeom>
        </p:spPr>
        <p:txBody>
          <a:bodyPr vert="horz" lIns="91349" tIns="45672" rIns="91349" bIns="456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600214"/>
            <a:ext cx="10972800" cy="4525963"/>
          </a:xfrm>
          <a:prstGeom prst="rect">
            <a:avLst/>
          </a:prstGeom>
        </p:spPr>
        <p:txBody>
          <a:bodyPr vert="horz" lIns="91349" tIns="45672" rIns="91349" bIns="456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58">
                <a:defRPr/>
              </a:pPr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3" y="6356365"/>
            <a:ext cx="3860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5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34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5" indent="-342555" algn="l" defTabSz="9134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7" indent="-285462" algn="l" defTabSz="9134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2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5" indent="-228369" algn="l" defTabSz="9134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2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90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6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3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5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9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3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4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1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7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3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354628F-EB6B-49CD-9686-7396E82881C8}" type="datetimeFigureOut">
              <a:rPr lang="en-US" smtClean="0"/>
              <a:pPr>
                <a:defRPr/>
              </a:pPr>
              <a:t>12/10/2021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090252F-F376-4682-9DA5-5ECE73127C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lipartkey.com/mpngs/m/15-151271_new-business-start-up-social-media-checklist-cli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788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8" name="AutoShape 6" descr="https://www.clipartkey.com/mpngs/m/15-151271_new-business-start-up-social-media-checklist-cli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788"/>
            <a:endParaRPr lang="ru-RU" sz="190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35" y="-23302"/>
            <a:ext cx="9200865" cy="68495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50674" y="1473958"/>
            <a:ext cx="2866030" cy="436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88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0233" y="1337481"/>
            <a:ext cx="2156346" cy="451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ФГОС</a:t>
            </a: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 Рабочая программа воспитания</a:t>
            </a: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Классное руководство</a:t>
            </a:r>
            <a:endParaRPr lang="ru-RU" sz="2400" dirty="0">
              <a:solidFill>
                <a:srgbClr val="138085"/>
              </a:solidFill>
            </a:endParaRP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defTabSz="913788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7937"/>
            <a:ext cx="4279472" cy="238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88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975" y="2540759"/>
            <a:ext cx="4694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88"/>
            <a:r>
              <a:rPr lang="ru-RU" sz="3200" b="1" dirty="0" smtClean="0">
                <a:solidFill>
                  <a:srgbClr val="F65A25"/>
                </a:solidFill>
              </a:rPr>
              <a:t>ГЛОБАЛЬНЫЕ КОМПЕТЕНЦИИ</a:t>
            </a:r>
            <a:endParaRPr lang="ru-RU" sz="3200" b="1" dirty="0">
              <a:solidFill>
                <a:srgbClr val="F6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573207"/>
            <a:ext cx="7137779" cy="56037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Global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competence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- это «многомерная способность», которая выражается в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изучении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местных, глобальных и межкультурных проблем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понимании и умении ценить </a:t>
            </a:r>
            <a:r>
              <a:rPr lang="ru-RU" dirty="0">
                <a:solidFill>
                  <a:srgbClr val="002060"/>
                </a:solidFill>
              </a:rPr>
              <a:t>взгляды и мировоззрения других людей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участии в</a:t>
            </a:r>
            <a:r>
              <a:rPr lang="ru-RU" dirty="0">
                <a:solidFill>
                  <a:srgbClr val="002060"/>
                </a:solidFill>
              </a:rPr>
              <a:t> открытых, соответствующих определенной ситуации и эффективных взаимодействиях с представителями других культур,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ответственных </a:t>
            </a:r>
            <a:r>
              <a:rPr lang="ru-RU" b="1" dirty="0">
                <a:solidFill>
                  <a:srgbClr val="002060"/>
                </a:solidFill>
              </a:rPr>
              <a:t>действиях </a:t>
            </a:r>
            <a:r>
              <a:rPr lang="ru-RU" dirty="0">
                <a:solidFill>
                  <a:srgbClr val="002060"/>
                </a:solidFill>
              </a:rPr>
              <a:t>в интересах устойчивого развития  и коллективного благополучия».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According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to</a:t>
            </a:r>
            <a:r>
              <a:rPr lang="ru-RU" dirty="0">
                <a:solidFill>
                  <a:srgbClr val="002060"/>
                </a:solidFill>
              </a:rPr>
              <a:t> "PREPARING  OUR YOUTH FOR AN INCLUSIVE AND SUSTAINABLE WORLD </a:t>
            </a:r>
            <a:r>
              <a:rPr lang="ru-RU" dirty="0" err="1">
                <a:solidFill>
                  <a:srgbClr val="002060"/>
                </a:solidFill>
              </a:rPr>
              <a:t>The</a:t>
            </a:r>
            <a:r>
              <a:rPr lang="ru-RU" dirty="0">
                <a:solidFill>
                  <a:srgbClr val="002060"/>
                </a:solidFill>
              </a:rPr>
              <a:t> OECD PISA  </a:t>
            </a:r>
            <a:r>
              <a:rPr lang="ru-RU" dirty="0" err="1">
                <a:solidFill>
                  <a:srgbClr val="002060"/>
                </a:solidFill>
              </a:rPr>
              <a:t>global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competence</a:t>
            </a: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framework</a:t>
            </a:r>
            <a:r>
              <a:rPr lang="ru-RU" dirty="0">
                <a:solidFill>
                  <a:srgbClr val="002060"/>
                </a:solidFill>
              </a:rPr>
              <a:t>", 2018.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3" y="1043292"/>
            <a:ext cx="3794077" cy="39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4.png"/>
          <p:cNvPicPr/>
          <p:nvPr/>
        </p:nvPicPr>
        <p:blipFill rotWithShape="1">
          <a:blip r:embed="rId2" cstate="print"/>
          <a:srcRect l="4283" t="5623" r="2392" b="47293"/>
          <a:stretch/>
        </p:blipFill>
        <p:spPr bwMode="auto">
          <a:xfrm>
            <a:off x="303800" y="291682"/>
            <a:ext cx="8608188" cy="6204651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25887" y="2961564"/>
            <a:ext cx="2715904" cy="7096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ФГОС 000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2525" y="365131"/>
            <a:ext cx="10451275" cy="881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15A24"/>
                </a:solidFill>
              </a:rPr>
              <a:t>Рабочая программа воспитания </a:t>
            </a:r>
            <a:br>
              <a:rPr lang="ru-RU" sz="3200" b="1" dirty="0" smtClean="0">
                <a:solidFill>
                  <a:srgbClr val="F15A24"/>
                </a:solidFill>
              </a:rPr>
            </a:br>
            <a:r>
              <a:rPr lang="ru-RU" sz="3200" b="1" dirty="0" smtClean="0">
                <a:solidFill>
                  <a:srgbClr val="F15A24"/>
                </a:solidFill>
              </a:rPr>
              <a:t>Раздел «</a:t>
            </a:r>
            <a:r>
              <a:rPr lang="ru-RU" sz="3200" b="1" dirty="0">
                <a:solidFill>
                  <a:srgbClr val="F15A24"/>
                </a:solidFill>
              </a:rPr>
              <a:t>Виды, формы и содержание деятельности</a:t>
            </a:r>
            <a:r>
              <a:rPr lang="ru-RU" sz="3200" b="1" dirty="0" smtClean="0">
                <a:solidFill>
                  <a:srgbClr val="F15A24"/>
                </a:solidFill>
              </a:rPr>
              <a:t>»</a:t>
            </a:r>
            <a:br>
              <a:rPr lang="ru-RU" sz="3200" b="1" dirty="0" smtClean="0">
                <a:solidFill>
                  <a:srgbClr val="F15A24"/>
                </a:solidFill>
              </a:rPr>
            </a:br>
            <a:r>
              <a:rPr lang="ru-RU" sz="3200" b="1" dirty="0" smtClean="0">
                <a:solidFill>
                  <a:srgbClr val="F15A24"/>
                </a:solidFill>
              </a:rPr>
              <a:t>Инвариантные модули</a:t>
            </a:r>
            <a:endParaRPr lang="ru-RU" sz="3200" b="1" dirty="0">
              <a:solidFill>
                <a:srgbClr val="F15A2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61951" y="1469368"/>
            <a:ext cx="5181600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Утвержденная программа воспитания</a:t>
            </a: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•«</a:t>
            </a:r>
            <a:r>
              <a:rPr lang="ru-RU" sz="4000" dirty="0">
                <a:solidFill>
                  <a:srgbClr val="C00000"/>
                </a:solidFill>
              </a:rPr>
              <a:t>Классное руководство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•«</a:t>
            </a:r>
            <a:r>
              <a:rPr lang="ru-RU" sz="4000" dirty="0">
                <a:solidFill>
                  <a:srgbClr val="C00000"/>
                </a:solidFill>
              </a:rPr>
              <a:t>Школьный урок</a:t>
            </a:r>
            <a:r>
              <a:rPr lang="ru-RU" sz="4000" dirty="0" smtClean="0">
                <a:solidFill>
                  <a:srgbClr val="C00000"/>
                </a:solidFill>
              </a:rPr>
              <a:t>»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Курсы внеурочной деятельности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Работа с родителями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Самоуправление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Профориентация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60324" y="1362492"/>
            <a:ext cx="5181600" cy="435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Проект примерной программы воспитания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«Основные школьные дела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Классное руководство</a:t>
            </a:r>
            <a:r>
              <a:rPr lang="ru-RU" sz="2400" b="1" dirty="0" smtClean="0">
                <a:solidFill>
                  <a:srgbClr val="C0000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Школьный урок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Внеурочная деятельность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«Внешкольные мероприятия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Предметно-пространственная среда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Работа с родителями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«Самоуправление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Профилактика и безопасность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Социальное партнерство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Профориентация» (на уровнях основного общего и среднего общего образования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11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Интеграция в рабочую программу воспитания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КЛЮЧЕВЫЕ ДЕЛА ШКОЛЫ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«Цветной ковер России» - ежегодный фестиваль традиционных национальных праздников детей тех национальностей, которые обучаются в школе. Организуется педагогами и семьями учащихся, представителями национальных диаспор. Используются различные формы: знакомство с национальной кухней, подвижными играми,  формат литературной гостиной, мастер-класс по завязыванию восточных платков и др.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Эмоциональный интеллект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Юный переговорщик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Азбука медиации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952" y="365129"/>
            <a:ext cx="7656394" cy="440089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План работы классного руководителя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63887"/>
              </p:ext>
            </p:extLst>
          </p:nvPr>
        </p:nvGraphicFramePr>
        <p:xfrm>
          <a:off x="2303886" y="945456"/>
          <a:ext cx="9348948" cy="6016371"/>
        </p:xfrm>
        <a:graphic>
          <a:graphicData uri="http://schemas.openxmlformats.org/drawingml/2006/table">
            <a:tbl>
              <a:tblPr firstRow="1" firstCol="1" bandRow="1"/>
              <a:tblGrid>
                <a:gridCol w="1218410"/>
                <a:gridCol w="1364483"/>
                <a:gridCol w="1364483"/>
                <a:gridCol w="1429027"/>
                <a:gridCol w="84489"/>
                <a:gridCol w="1429027"/>
                <a:gridCol w="1187270"/>
                <a:gridCol w="84489"/>
                <a:gridCol w="1187270"/>
              </a:tblGrid>
              <a:tr h="2622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Дела/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Направления деятельности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Личностно-ориентированная деятельность по воспитанию и социализации обучающихся в классе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«Ключевые дела школы»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«Самоуправление»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«Детские общественные объединения»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«Школьные медиа»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«Курсы внеурочной деятельности»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«Экскурсии, экспедиции, походы»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«Организация предметно-эстетической среды»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«Школьный урок»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Проекты класса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3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Деятельность по воспитанию и социализации обучающихся, осуществляемая с классом как социальной группой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Дела/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Изучение и анализ характеристик класса как малой социальной группы</a:t>
                      </a: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65A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благоприятного психологического климата, толерантности и навыков общения в полиэтнической, поликультурной среде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Профилактика </a:t>
                      </a:r>
                      <a:r>
                        <a:rPr lang="ru-RU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девиантного</a:t>
                      </a: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асоциального поведения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Классные часы по саморазвитию ребенка 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65A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266" t="16561" r="24820" b="23607"/>
          <a:stretch/>
        </p:blipFill>
        <p:spPr>
          <a:xfrm>
            <a:off x="0" y="0"/>
            <a:ext cx="3570543" cy="2409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260649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Проект «Народы России» </a:t>
            </a: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Подарок </a:t>
            </a: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Найденыш</a:t>
            </a:r>
            <a:endParaRPr lang="ru-RU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выбрасывайте продукты </a:t>
            </a:r>
          </a:p>
          <a:p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101" t="21199" r="24019" b="19516"/>
          <a:stretch/>
        </p:blipFill>
        <p:spPr bwMode="auto">
          <a:xfrm>
            <a:off x="1482414" y="2523630"/>
            <a:ext cx="6408712" cy="3700282"/>
          </a:xfrm>
          <a:prstGeom prst="rect">
            <a:avLst/>
          </a:prstGeom>
          <a:ln>
            <a:solidFill>
              <a:srgbClr val="0099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6352" y="2904496"/>
            <a:ext cx="332494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341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http://skiv.instrao.ru/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9900" y="1449389"/>
            <a:ext cx="6345238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i="1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113" y="1700214"/>
            <a:ext cx="3384550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950" y="1455739"/>
            <a:ext cx="3384550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" y="15579"/>
            <a:ext cx="6336845" cy="2328874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16232" r="35873" b="8417"/>
          <a:stretch>
            <a:fillRect/>
          </a:stretch>
        </p:blipFill>
        <p:spPr bwMode="auto">
          <a:xfrm>
            <a:off x="7882308" y="0"/>
            <a:ext cx="4309692" cy="685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9900" y="3429000"/>
            <a:ext cx="428409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800" dirty="0">
              <a:solidFill>
                <a:srgbClr val="F65A2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46" y="3429000"/>
            <a:ext cx="569644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400" dirty="0">
              <a:solidFill>
                <a:srgbClr val="F65A2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558" y="2588928"/>
            <a:ext cx="674091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88">
              <a:defRPr/>
            </a:pPr>
            <a:r>
              <a:rPr lang="ru-RU" sz="1900" b="1" i="1" dirty="0">
                <a:solidFill>
                  <a:prstClr val="black"/>
                </a:solidFill>
              </a:rPr>
              <a:t>III. Требования к условиям реализации программы </a:t>
            </a:r>
            <a:r>
              <a:rPr lang="ru-RU" sz="1900" b="1" i="1" dirty="0" smtClean="0">
                <a:solidFill>
                  <a:prstClr val="black"/>
                </a:solidFill>
              </a:rPr>
              <a:t>начального общего </a:t>
            </a:r>
            <a:r>
              <a:rPr lang="ru-RU" sz="1900" b="1" i="1" dirty="0">
                <a:solidFill>
                  <a:prstClr val="black"/>
                </a:solidFill>
              </a:rPr>
              <a:t>образования</a:t>
            </a:r>
          </a:p>
          <a:p>
            <a:pPr defTabSz="913788">
              <a:defRPr/>
            </a:pPr>
            <a:r>
              <a:rPr lang="ru-RU" sz="1900" i="1" dirty="0">
                <a:solidFill>
                  <a:prstClr val="black"/>
                </a:solidFill>
              </a:rPr>
              <a:t> 34.2. </a:t>
            </a:r>
            <a:r>
              <a:rPr lang="ru-RU" sz="1900" i="1" dirty="0" smtClean="0">
                <a:solidFill>
                  <a:prstClr val="black"/>
                </a:solidFill>
              </a:rPr>
              <a:t>«… </a:t>
            </a:r>
            <a:r>
              <a:rPr lang="ru-RU" sz="1900" i="1" dirty="0">
                <a:solidFill>
                  <a:prstClr val="black"/>
                </a:solidFill>
              </a:rPr>
              <a:t>формирования </a:t>
            </a:r>
            <a:r>
              <a:rPr lang="ru-RU" sz="1900" b="1" i="1" dirty="0">
                <a:solidFill>
                  <a:prstClr val="black"/>
                </a:solidFill>
              </a:rPr>
              <a:t>функциональной грамотности </a:t>
            </a:r>
            <a:r>
              <a:rPr lang="ru-RU" sz="1900" i="1" dirty="0">
                <a:solidFill>
                  <a:prstClr val="black"/>
                </a:solidFill>
              </a:rPr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1900" i="1" dirty="0" err="1">
                <a:solidFill>
                  <a:prstClr val="black"/>
                </a:solidFill>
              </a:rPr>
              <a:t>метапредметных</a:t>
            </a:r>
            <a:r>
              <a:rPr lang="ru-RU" sz="1900" i="1" dirty="0">
                <a:solidFill>
                  <a:prstClr val="black"/>
                </a:solidFill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</a:p>
          <a:p>
            <a:pPr defTabSz="913788">
              <a:defRPr/>
            </a:pPr>
            <a:r>
              <a:rPr lang="ru-RU" sz="1900" b="1" i="1" dirty="0">
                <a:solidFill>
                  <a:prstClr val="black"/>
                </a:solidFill>
              </a:rPr>
              <a:t>выполнения индивидуальных и групповых проектных работ, </a:t>
            </a:r>
            <a:r>
              <a:rPr lang="ru-RU" sz="1900" i="1" dirty="0">
                <a:solidFill>
                  <a:prstClr val="black"/>
                </a:solidFill>
              </a:rPr>
              <a:t>включая задания </a:t>
            </a:r>
            <a:r>
              <a:rPr lang="ru-RU" sz="1900" i="1" dirty="0" err="1">
                <a:solidFill>
                  <a:prstClr val="black"/>
                </a:solidFill>
              </a:rPr>
              <a:t>межпредметного</a:t>
            </a:r>
            <a:r>
              <a:rPr lang="ru-RU" sz="1900" i="1" dirty="0">
                <a:solidFill>
                  <a:prstClr val="black"/>
                </a:solidFill>
              </a:rPr>
              <a:t> характера, в том числе с участием в совместной деятельности</a:t>
            </a:r>
            <a:r>
              <a:rPr lang="ru-RU" sz="1900" i="1" dirty="0" smtClean="0">
                <a:solidFill>
                  <a:prstClr val="black"/>
                </a:solidFill>
              </a:rPr>
              <a:t>;…»</a:t>
            </a:r>
            <a:endParaRPr lang="ru-RU" sz="1900" i="1" dirty="0">
              <a:solidFill>
                <a:prstClr val="black"/>
              </a:solidFill>
            </a:endParaRPr>
          </a:p>
          <a:p>
            <a:pPr defTabSz="913788">
              <a:defRPr/>
            </a:pPr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444</Words>
  <Application>Microsoft Office PowerPoint</Application>
  <PresentationFormat>Произвольный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 Office</vt:lpstr>
      <vt:lpstr>4_Тема Office</vt:lpstr>
      <vt:lpstr>10_Тема Office</vt:lpstr>
      <vt:lpstr>8_Тема Office</vt:lpstr>
      <vt:lpstr>Презентация PowerPoint</vt:lpstr>
      <vt:lpstr>Презентация PowerPoint</vt:lpstr>
      <vt:lpstr>Презентация PowerPoint</vt:lpstr>
      <vt:lpstr>Рабочая программа воспитания  Раздел «Виды, формы и содержание деятельности» Инвариантные модули</vt:lpstr>
      <vt:lpstr>Интеграция в рабочую программу воспитания</vt:lpstr>
      <vt:lpstr>План работы классного руководителя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User</cp:lastModifiedBy>
  <cp:revision>8</cp:revision>
  <dcterms:created xsi:type="dcterms:W3CDTF">2021-12-08T05:42:53Z</dcterms:created>
  <dcterms:modified xsi:type="dcterms:W3CDTF">2021-12-10T07:56:33Z</dcterms:modified>
</cp:coreProperties>
</file>